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43891200" cx="438912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2C510C-B5AD-4EB7-BED2-859F4E13CD8B}">
  <a:tblStyle styleId="{2B2C510C-B5AD-4EB7-BED2-859F4E13CD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824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-FCmW81Ost7_AeRWhVkCF9xGIRPHY5HdUfUsbWgF8n8/edit" TargetMode="External"/><Relationship Id="rId3" Type="http://schemas.openxmlformats.org/officeDocument/2006/relationships/hyperlink" Target="https://docs.google.com/document/d/1nKZbLhId7amXVIAA2UPEgsiGJO9o_OyO6G8bxGKqBU0/edit#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08fdeeba0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208fdeeba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</a:pPr>
            <a:r>
              <a:rPr lang="en"/>
              <a:t>Abstract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https://docs.google.com/document/d/1-FCmW81Ost7_AeRWhVkCF9xGIRPHY5HdUfUsbWgF8n8/edit</a:t>
            </a:r>
            <a:endParaRPr/>
          </a:p>
          <a:p>
            <a:pPr indent="-228600" lvl="0" marL="17145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GitHub website through the QR code and url: https://github.com/clulab/SBM_2022_LIvES</a:t>
            </a:r>
            <a:endParaRPr/>
          </a:p>
          <a:p>
            <a:pPr indent="-228600" lvl="0" marL="17145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Data challenges paper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https://docs.google.com/document/d/1nKZbLhId7amXVIAA2UPEgsiGJO9o_OyO6G8bxGKqBU0/edit#</a:t>
            </a:r>
            <a:endParaRPr/>
          </a:p>
          <a:p>
            <a:pPr indent="-228600" lvl="0" marL="17145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NLP study goals: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can we automate monitoring of health coaching for study fidelity?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 language used in health coaching actually leads to behavior change?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can we make the feedback loop for health coaches tighter?</a:t>
            </a:r>
            <a:endParaRPr/>
          </a:p>
          <a:p>
            <a:pPr indent="-228600" lvl="0" marL="17145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t/>
            </a:r>
            <a:endParaRPr/>
          </a:p>
          <a:p>
            <a:pPr indent="-228600" lvl="0" marL="17145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t/>
            </a:r>
            <a:endParaRPr/>
          </a:p>
        </p:txBody>
      </p:sp>
      <p:sp>
        <p:nvSpPr>
          <p:cNvPr id="53" name="Google Shape;53;g1208fdeeba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96200" y="6353707"/>
            <a:ext cx="40899000" cy="17515500"/>
          </a:xfrm>
          <a:prstGeom prst="rect">
            <a:avLst/>
          </a:prstGeom>
        </p:spPr>
        <p:txBody>
          <a:bodyPr anchorCtr="0" anchor="b" bIns="552625" lIns="552625" spcFirstLastPara="1" rIns="552625" wrap="square" tIns="55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400"/>
              <a:buNone/>
              <a:defRPr sz="31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96160" y="24184533"/>
            <a:ext cx="40899000" cy="67635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96160" y="9438933"/>
            <a:ext cx="40899000" cy="16755300"/>
          </a:xfrm>
          <a:prstGeom prst="rect">
            <a:avLst/>
          </a:prstGeom>
        </p:spPr>
        <p:txBody>
          <a:bodyPr anchorCtr="0" anchor="b" bIns="552625" lIns="552625" spcFirstLastPara="1" rIns="552625" wrap="square" tIns="55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500"/>
              <a:buNone/>
              <a:defRPr sz="72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96160" y="26898987"/>
            <a:ext cx="40899000" cy="111003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indent="-920750" lvl="0" marL="457200" algn="ctr">
              <a:spcBef>
                <a:spcPts val="0"/>
              </a:spcBef>
              <a:spcAft>
                <a:spcPts val="0"/>
              </a:spcAft>
              <a:buSzPts val="10900"/>
              <a:buChar char="●"/>
              <a:defRPr/>
            </a:lvl1pPr>
            <a:lvl2pPr indent="-768350" lvl="1" marL="914400" algn="ctr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2pPr>
            <a:lvl3pPr indent="-768350" lvl="2" marL="1371600" algn="ctr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3pPr>
            <a:lvl4pPr indent="-768350" lvl="3" marL="1828800" algn="ctr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4pPr>
            <a:lvl5pPr indent="-768350" lvl="4" marL="2286000" algn="ctr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5pPr>
            <a:lvl6pPr indent="-768350" lvl="5" marL="2743200" algn="ctr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6pPr>
            <a:lvl7pPr indent="-768350" lvl="6" marL="3200400" algn="ctr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7pPr>
            <a:lvl8pPr indent="-768350" lvl="7" marL="3657600" algn="ctr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8pPr>
            <a:lvl9pPr indent="-768350" lvl="8" marL="4114800" algn="ctr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96160" y="18353920"/>
            <a:ext cx="40899000" cy="71835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6160" y="3797547"/>
            <a:ext cx="40899000" cy="48870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96160" y="9834453"/>
            <a:ext cx="40899000" cy="291534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indent="-920750" lvl="0" marL="457200">
              <a:spcBef>
                <a:spcPts val="0"/>
              </a:spcBef>
              <a:spcAft>
                <a:spcPts val="0"/>
              </a:spcAft>
              <a:buSzPts val="10900"/>
              <a:buChar char="●"/>
              <a:defRPr/>
            </a:lvl1pPr>
            <a:lvl2pPr indent="-768350" lvl="1" marL="914400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2pPr>
            <a:lvl3pPr indent="-768350" lvl="2" marL="1371600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3pPr>
            <a:lvl4pPr indent="-768350" lvl="3" marL="1828800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4pPr>
            <a:lvl5pPr indent="-768350" lvl="4" marL="2286000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5pPr>
            <a:lvl6pPr indent="-768350" lvl="5" marL="2743200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6pPr>
            <a:lvl7pPr indent="-768350" lvl="6" marL="3200400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7pPr>
            <a:lvl8pPr indent="-768350" lvl="7" marL="3657600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8pPr>
            <a:lvl9pPr indent="-768350" lvl="8" marL="4114800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96160" y="3797547"/>
            <a:ext cx="40899000" cy="48870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96160" y="9834453"/>
            <a:ext cx="19199400" cy="291534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indent="-768350" lvl="0" marL="457200">
              <a:spcBef>
                <a:spcPts val="0"/>
              </a:spcBef>
              <a:spcAft>
                <a:spcPts val="0"/>
              </a:spcAft>
              <a:buSzPts val="8500"/>
              <a:buChar char="●"/>
              <a:defRPr sz="8500"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195520" y="9834453"/>
            <a:ext cx="19199400" cy="291534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indent="-768350" lvl="0" marL="457200">
              <a:spcBef>
                <a:spcPts val="0"/>
              </a:spcBef>
              <a:spcAft>
                <a:spcPts val="0"/>
              </a:spcAft>
              <a:buSzPts val="8500"/>
              <a:buChar char="●"/>
              <a:defRPr sz="8500"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96160" y="3797547"/>
            <a:ext cx="40899000" cy="48870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96160" y="4741120"/>
            <a:ext cx="13478400" cy="6448500"/>
          </a:xfrm>
          <a:prstGeom prst="rect">
            <a:avLst/>
          </a:prstGeom>
        </p:spPr>
        <p:txBody>
          <a:bodyPr anchorCtr="0" anchor="b" bIns="552625" lIns="552625" spcFirstLastPara="1" rIns="552625" wrap="square" tIns="552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96160" y="11857920"/>
            <a:ext cx="13478400" cy="271308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53200" y="3841280"/>
            <a:ext cx="30565500" cy="349083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1pPr>
            <a:lvl2pPr lvl="1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2pPr>
            <a:lvl3pPr lvl="2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3pPr>
            <a:lvl4pPr lvl="3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4pPr>
            <a:lvl5pPr lvl="4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5pPr>
            <a:lvl6pPr lvl="5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6pPr>
            <a:lvl7pPr lvl="6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7pPr>
            <a:lvl8pPr lvl="7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8pPr>
            <a:lvl9pPr lvl="8">
              <a:spcBef>
                <a:spcPts val="0"/>
              </a:spcBef>
              <a:spcAft>
                <a:spcPts val="0"/>
              </a:spcAft>
              <a:buSzPts val="29000"/>
              <a:buNone/>
              <a:defRPr sz="29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1067"/>
            <a:ext cx="21945600" cy="438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52625" lIns="552625" spcFirstLastPara="1" rIns="552625" wrap="square" tIns="552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74400" y="10523093"/>
            <a:ext cx="19416900" cy="12648900"/>
          </a:xfrm>
          <a:prstGeom prst="rect">
            <a:avLst/>
          </a:prstGeom>
        </p:spPr>
        <p:txBody>
          <a:bodyPr anchorCtr="0" anchor="b" bIns="552625" lIns="552625" spcFirstLastPara="1" rIns="552625" wrap="square" tIns="55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74400" y="23919573"/>
            <a:ext cx="19416900" cy="10539600"/>
          </a:xfrm>
          <a:prstGeom prst="rect">
            <a:avLst/>
          </a:prstGeom>
        </p:spPr>
        <p:txBody>
          <a:bodyPr anchorCtr="0" anchor="t" bIns="552625" lIns="552625" spcFirstLastPara="1" rIns="552625" wrap="square" tIns="552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709600" y="6178773"/>
            <a:ext cx="18417600" cy="315315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indent="-920750" lvl="0" marL="457200">
              <a:spcBef>
                <a:spcPts val="0"/>
              </a:spcBef>
              <a:spcAft>
                <a:spcPts val="0"/>
              </a:spcAft>
              <a:buSzPts val="10900"/>
              <a:buChar char="●"/>
              <a:defRPr/>
            </a:lvl1pPr>
            <a:lvl2pPr indent="-768350" lvl="1" marL="914400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2pPr>
            <a:lvl3pPr indent="-768350" lvl="2" marL="1371600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3pPr>
            <a:lvl4pPr indent="-768350" lvl="3" marL="1828800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4pPr>
            <a:lvl5pPr indent="-768350" lvl="4" marL="2286000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5pPr>
            <a:lvl6pPr indent="-768350" lvl="5" marL="2743200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6pPr>
            <a:lvl7pPr indent="-768350" lvl="6" marL="3200400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7pPr>
            <a:lvl8pPr indent="-768350" lvl="7" marL="3657600">
              <a:spcBef>
                <a:spcPts val="0"/>
              </a:spcBef>
              <a:spcAft>
                <a:spcPts val="0"/>
              </a:spcAft>
              <a:buSzPts val="8500"/>
              <a:buChar char="○"/>
              <a:defRPr/>
            </a:lvl8pPr>
            <a:lvl9pPr indent="-768350" lvl="8" marL="4114800">
              <a:spcBef>
                <a:spcPts val="0"/>
              </a:spcBef>
              <a:spcAft>
                <a:spcPts val="0"/>
              </a:spcAft>
              <a:buSzPts val="8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96160" y="36100907"/>
            <a:ext cx="28794300" cy="51636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96160" y="3797547"/>
            <a:ext cx="408990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52625" lIns="552625" spcFirstLastPara="1" rIns="552625" wrap="square" tIns="552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0"/>
              <a:buNone/>
              <a:defRPr sz="16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96160" y="9834453"/>
            <a:ext cx="40899000" cy="29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52625" lIns="552625" spcFirstLastPara="1" rIns="552625" wrap="square" tIns="552625">
            <a:normAutofit/>
          </a:bodyPr>
          <a:lstStyle>
            <a:lvl1pPr indent="-920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Char char="●"/>
              <a:defRPr sz="10900">
                <a:solidFill>
                  <a:schemeClr val="dk2"/>
                </a:solidFill>
              </a:defRPr>
            </a:lvl1pPr>
            <a:lvl2pPr indent="-768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○"/>
              <a:defRPr sz="8500">
                <a:solidFill>
                  <a:schemeClr val="dk2"/>
                </a:solidFill>
              </a:defRPr>
            </a:lvl2pPr>
            <a:lvl3pPr indent="-768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■"/>
              <a:defRPr sz="8500">
                <a:solidFill>
                  <a:schemeClr val="dk2"/>
                </a:solidFill>
              </a:defRPr>
            </a:lvl3pPr>
            <a:lvl4pPr indent="-768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●"/>
              <a:defRPr sz="8500">
                <a:solidFill>
                  <a:schemeClr val="dk2"/>
                </a:solidFill>
              </a:defRPr>
            </a:lvl4pPr>
            <a:lvl5pPr indent="-768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○"/>
              <a:defRPr sz="8500">
                <a:solidFill>
                  <a:schemeClr val="dk2"/>
                </a:solidFill>
              </a:defRPr>
            </a:lvl5pPr>
            <a:lvl6pPr indent="-768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■"/>
              <a:defRPr sz="8500">
                <a:solidFill>
                  <a:schemeClr val="dk2"/>
                </a:solidFill>
              </a:defRPr>
            </a:lvl6pPr>
            <a:lvl7pPr indent="-768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●"/>
              <a:defRPr sz="8500">
                <a:solidFill>
                  <a:schemeClr val="dk2"/>
                </a:solidFill>
              </a:defRPr>
            </a:lvl7pPr>
            <a:lvl8pPr indent="-768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○"/>
              <a:defRPr sz="8500">
                <a:solidFill>
                  <a:schemeClr val="dk2"/>
                </a:solidFill>
              </a:defRPr>
            </a:lvl8pPr>
            <a:lvl9pPr indent="-768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■"/>
              <a:defRPr sz="8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667798" y="39792783"/>
            <a:ext cx="2633700" cy="3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2625" lIns="552625" spcFirstLastPara="1" rIns="552625" wrap="square" tIns="552625">
            <a:normAutofit/>
          </a:bodyPr>
          <a:lstStyle>
            <a:lvl1pPr lvl="0" algn="r">
              <a:buNone/>
              <a:defRPr sz="6000">
                <a:solidFill>
                  <a:schemeClr val="dk2"/>
                </a:solidFill>
              </a:defRPr>
            </a:lvl1pPr>
            <a:lvl2pPr lvl="1" algn="r">
              <a:buNone/>
              <a:defRPr sz="6000">
                <a:solidFill>
                  <a:schemeClr val="dk2"/>
                </a:solidFill>
              </a:defRPr>
            </a:lvl2pPr>
            <a:lvl3pPr lvl="2" algn="r">
              <a:buNone/>
              <a:defRPr sz="6000">
                <a:solidFill>
                  <a:schemeClr val="dk2"/>
                </a:solidFill>
              </a:defRPr>
            </a:lvl3pPr>
            <a:lvl4pPr lvl="3" algn="r">
              <a:buNone/>
              <a:defRPr sz="6000">
                <a:solidFill>
                  <a:schemeClr val="dk2"/>
                </a:solidFill>
              </a:defRPr>
            </a:lvl4pPr>
            <a:lvl5pPr lvl="4" algn="r">
              <a:buNone/>
              <a:defRPr sz="6000">
                <a:solidFill>
                  <a:schemeClr val="dk2"/>
                </a:solidFill>
              </a:defRPr>
            </a:lvl5pPr>
            <a:lvl6pPr lvl="5" algn="r">
              <a:buNone/>
              <a:defRPr sz="6000">
                <a:solidFill>
                  <a:schemeClr val="dk2"/>
                </a:solidFill>
              </a:defRPr>
            </a:lvl6pPr>
            <a:lvl7pPr lvl="6" algn="r">
              <a:buNone/>
              <a:defRPr sz="6000">
                <a:solidFill>
                  <a:schemeClr val="dk2"/>
                </a:solidFill>
              </a:defRPr>
            </a:lvl7pPr>
            <a:lvl8pPr lvl="7" algn="r">
              <a:buNone/>
              <a:defRPr sz="6000">
                <a:solidFill>
                  <a:schemeClr val="dk2"/>
                </a:solidFill>
              </a:defRPr>
            </a:lvl8pPr>
            <a:lvl9pPr lvl="8" algn="r">
              <a:buNone/>
              <a:defRPr sz="6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.png"/><Relationship Id="rId13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3.jp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12661925" y="26225"/>
            <a:ext cx="18125400" cy="112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175" lIns="414500" spcFirstLastPara="1" rIns="414500" wrap="square" tIns="207175">
            <a:noAutofit/>
          </a:bodyPr>
          <a:lstStyle/>
          <a:p>
            <a:pPr indent="0" lvl="0" marL="914400" marR="7810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Font typeface="Arial"/>
              <a:buNone/>
            </a:pPr>
            <a:r>
              <a:rPr lang="en" sz="9800">
                <a:solidFill>
                  <a:schemeClr val="lt1"/>
                </a:solidFill>
              </a:rPr>
              <a:t>Comprehensive </a:t>
            </a:r>
            <a:r>
              <a:rPr b="1" i="1" lang="en" sz="9800">
                <a:solidFill>
                  <a:schemeClr val="lt1"/>
                </a:solidFill>
              </a:rPr>
              <a:t>data re-usability</a:t>
            </a:r>
            <a:r>
              <a:rPr lang="en" sz="9800">
                <a:solidFill>
                  <a:schemeClr val="lt1"/>
                </a:solidFill>
              </a:rPr>
              <a:t> is critical in the current ecosystem of machine learning and artificial </a:t>
            </a:r>
            <a:r>
              <a:rPr lang="en" sz="9800">
                <a:solidFill>
                  <a:schemeClr val="lt1"/>
                </a:solidFill>
              </a:rPr>
              <a:t>intelligence</a:t>
            </a:r>
            <a:endParaRPr sz="9800"/>
          </a:p>
        </p:txBody>
      </p:sp>
      <p:sp>
        <p:nvSpPr>
          <p:cNvPr id="56" name="Google Shape;56;p13"/>
          <p:cNvSpPr/>
          <p:nvPr/>
        </p:nvSpPr>
        <p:spPr>
          <a:xfrm>
            <a:off x="30675575" y="0"/>
            <a:ext cx="13216200" cy="438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07175" lIns="414500" spcFirstLastPara="1" rIns="414500" wrap="square" tIns="20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b="0" i="1" lang="en" sz="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1" lang="en" sz="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 sz="6600"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12472925" y="28289125"/>
            <a:ext cx="17903100" cy="113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175" lIns="414500" spcFirstLastPara="1" rIns="414500" wrap="square" tIns="207175">
            <a:noAutofit/>
          </a:bodyPr>
          <a:lstStyle/>
          <a:p>
            <a:pPr indent="0" lvl="0" marL="914400" marR="5524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00"/>
              <a:buFont typeface="Arial"/>
              <a:buNone/>
            </a:pPr>
            <a:r>
              <a:rPr b="1" i="1" lang="en" sz="9500">
                <a:solidFill>
                  <a:schemeClr val="lt1"/>
                </a:solidFill>
              </a:rPr>
              <a:t>Actionable data management foresight </a:t>
            </a:r>
            <a:r>
              <a:rPr lang="en" sz="9500">
                <a:solidFill>
                  <a:schemeClr val="lt1"/>
                </a:solidFill>
              </a:rPr>
              <a:t>can help extract value from non-traditional sources of data from behavioral health </a:t>
            </a:r>
            <a:r>
              <a:rPr lang="en" sz="9500">
                <a:solidFill>
                  <a:schemeClr val="lt1"/>
                </a:solidFill>
              </a:rPr>
              <a:t>interventions</a:t>
            </a:r>
            <a:endParaRPr sz="28800"/>
          </a:p>
        </p:txBody>
      </p:sp>
      <p:sp>
        <p:nvSpPr>
          <p:cNvPr id="58" name="Google Shape;58;p13"/>
          <p:cNvSpPr/>
          <p:nvPr/>
        </p:nvSpPr>
        <p:spPr>
          <a:xfrm>
            <a:off x="-833426" y="0"/>
            <a:ext cx="13406400" cy="438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07175" lIns="414500" spcFirstLastPara="1" rIns="414500" wrap="square" tIns="207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04800" y="10235550"/>
            <a:ext cx="12173700" cy="8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4800">
                <a:solidFill>
                  <a:schemeClr val="dk1"/>
                </a:solidFill>
              </a:rPr>
              <a:t>BACKGROUND:</a:t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800">
                <a:solidFill>
                  <a:schemeClr val="dk1"/>
                </a:solidFill>
              </a:rPr>
              <a:t>Fidelity automation and prediction of lifestyle behavioral outcomes through </a:t>
            </a:r>
            <a:r>
              <a:rPr b="1" i="1" lang="en" sz="4800">
                <a:solidFill>
                  <a:schemeClr val="dk1"/>
                </a:solidFill>
              </a:rPr>
              <a:t>natural language processing (NLP) and machine learning (ML) </a:t>
            </a:r>
            <a:r>
              <a:rPr lang="en" sz="4800">
                <a:solidFill>
                  <a:schemeClr val="dk1"/>
                </a:solidFill>
              </a:rPr>
              <a:t>were met with challenges related to the</a:t>
            </a:r>
            <a:r>
              <a:rPr b="1" lang="en" sz="4800">
                <a:solidFill>
                  <a:schemeClr val="dk1"/>
                </a:solidFill>
              </a:rPr>
              <a:t> </a:t>
            </a:r>
            <a:r>
              <a:rPr b="1" i="1" lang="en" sz="4800">
                <a:solidFill>
                  <a:schemeClr val="dk1"/>
                </a:solidFill>
              </a:rPr>
              <a:t>re-usability of the LIvES Study (GOG 0225) data</a:t>
            </a:r>
            <a:r>
              <a:rPr i="1" lang="en" sz="4800">
                <a:solidFill>
                  <a:schemeClr val="dk1"/>
                </a:solidFill>
              </a:rPr>
              <a:t>.</a:t>
            </a:r>
            <a:endParaRPr i="1"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4800">
                <a:solidFill>
                  <a:schemeClr val="dk1"/>
                </a:solidFill>
              </a:rPr>
              <a:t>CHALLENGES:</a:t>
            </a:r>
            <a:r>
              <a:rPr lang="en" sz="4800">
                <a:solidFill>
                  <a:schemeClr val="dk1"/>
                </a:solidFill>
              </a:rPr>
              <a:t> Numerous costly measures taken to re-use our data: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150000" y="685800"/>
            <a:ext cx="12344400" cy="8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300"/>
              </a:spcBef>
              <a:spcAft>
                <a:spcPts val="730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" sz="6600">
                <a:solidFill>
                  <a:schemeClr val="dk1"/>
                </a:solidFill>
              </a:rPr>
              <a:t>LESSONS LEARNED FROM A SECONDARY ANALYSIS USING NATURAL LANGUAGE PROCESSING AND MACHINE LEARNING FROM A LIFESTYLE INTERVENTION</a:t>
            </a:r>
            <a:endParaRPr b="1" sz="60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2177825" y="37736300"/>
            <a:ext cx="7512900" cy="5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300"/>
              </a:spcBef>
              <a:spcAft>
                <a:spcPts val="730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Sarah Freylersythe,</a:t>
            </a:r>
            <a:r>
              <a:rPr baseline="30000" lang="en" sz="4100">
                <a:solidFill>
                  <a:schemeClr val="dk1"/>
                </a:solidFill>
              </a:rPr>
              <a:t>1,4</a:t>
            </a:r>
            <a:r>
              <a:rPr lang="en" sz="4100">
                <a:solidFill>
                  <a:schemeClr val="dk1"/>
                </a:solidFill>
              </a:rPr>
              <a:t> Rebecca Sharp,</a:t>
            </a:r>
            <a:r>
              <a:rPr baseline="30000" lang="en" sz="4100">
                <a:solidFill>
                  <a:schemeClr val="dk1"/>
                </a:solidFill>
              </a:rPr>
              <a:t>7</a:t>
            </a:r>
            <a:r>
              <a:rPr lang="en" sz="4100">
                <a:solidFill>
                  <a:schemeClr val="dk1"/>
                </a:solidFill>
              </a:rPr>
              <a:t> John Culnan,</a:t>
            </a:r>
            <a:r>
              <a:rPr baseline="30000" lang="en" sz="4100">
                <a:solidFill>
                  <a:schemeClr val="dk1"/>
                </a:solidFill>
              </a:rPr>
              <a:t>5</a:t>
            </a:r>
            <a:r>
              <a:rPr lang="en" sz="4100">
                <a:solidFill>
                  <a:schemeClr val="dk1"/>
                </a:solidFill>
              </a:rPr>
              <a:t> Damian Y. Romero Diaz,</a:t>
            </a:r>
            <a:r>
              <a:rPr baseline="30000" lang="en" sz="4100">
                <a:solidFill>
                  <a:schemeClr val="dk1"/>
                </a:solidFill>
              </a:rPr>
              <a:t>3</a:t>
            </a:r>
            <a:r>
              <a:rPr lang="en" sz="4100">
                <a:solidFill>
                  <a:schemeClr val="dk1"/>
                </a:solidFill>
              </a:rPr>
              <a:t> Yiyun Zhao,</a:t>
            </a:r>
            <a:r>
              <a:rPr baseline="30000" lang="en" sz="4100">
                <a:solidFill>
                  <a:schemeClr val="dk1"/>
                </a:solidFill>
              </a:rPr>
              <a:t>5</a:t>
            </a:r>
            <a:r>
              <a:rPr lang="en" sz="4100">
                <a:solidFill>
                  <a:schemeClr val="dk1"/>
                </a:solidFill>
              </a:rPr>
              <a:t> G. Hagan Franks,</a:t>
            </a:r>
            <a:r>
              <a:rPr baseline="30000" lang="en" sz="4100">
                <a:solidFill>
                  <a:schemeClr val="dk1"/>
                </a:solidFill>
              </a:rPr>
              <a:t>6</a:t>
            </a:r>
            <a:r>
              <a:rPr lang="en" sz="4100">
                <a:solidFill>
                  <a:schemeClr val="dk1"/>
                </a:solidFill>
              </a:rPr>
              <a:t> Remo Nitschke,</a:t>
            </a:r>
            <a:r>
              <a:rPr baseline="30000" lang="en" sz="4100">
                <a:solidFill>
                  <a:schemeClr val="dk1"/>
                </a:solidFill>
              </a:rPr>
              <a:t>5</a:t>
            </a:r>
            <a:r>
              <a:rPr lang="en" sz="4100">
                <a:solidFill>
                  <a:schemeClr val="dk1"/>
                </a:solidFill>
              </a:rPr>
              <a:t> Steven J. Bethard,</a:t>
            </a:r>
            <a:r>
              <a:rPr baseline="30000" lang="en" sz="4100">
                <a:solidFill>
                  <a:schemeClr val="dk1"/>
                </a:solidFill>
              </a:rPr>
              <a:t>2</a:t>
            </a:r>
            <a:r>
              <a:rPr lang="en" sz="4100">
                <a:solidFill>
                  <a:schemeClr val="dk1"/>
                </a:solidFill>
              </a:rPr>
              <a:t> Tracy E. Crane</a:t>
            </a:r>
            <a:r>
              <a:rPr baseline="30000" lang="en" sz="4100">
                <a:solidFill>
                  <a:schemeClr val="dk1"/>
                </a:solidFill>
              </a:rPr>
              <a:t>4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1265295" y="38227686"/>
            <a:ext cx="912541" cy="1005588"/>
          </a:xfrm>
          <a:custGeom>
            <a:rect b="b" l="l" r="r" t="t"/>
            <a:pathLst>
              <a:path extrusionOk="0" h="335196" w="327663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207175" lIns="414500" spcFirstLastPara="1" rIns="414500" wrap="square" tIns="20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flipH="1" rot="10800000">
            <a:off x="-73801" y="9476475"/>
            <a:ext cx="11887200" cy="270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31111500" y="30202100"/>
            <a:ext cx="11886900" cy="7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CONCLUSION:</a:t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To take advantage of machine learning, natural language processing and artificial intelligence, behavioral interventions should engage the support of a data scientist in the study design planning stage and throughout data collection.</a:t>
            </a:r>
            <a:endParaRPr sz="4800">
              <a:solidFill>
                <a:schemeClr val="dk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639" y="40249240"/>
            <a:ext cx="3195700" cy="31956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1022905" y="26827750"/>
            <a:ext cx="123444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chemeClr val="dk1"/>
                </a:solidFill>
              </a:rPr>
              <a:t>Natural Language Processing &amp; Machine Learning </a:t>
            </a:r>
            <a:r>
              <a:rPr b="1" i="1" lang="en" sz="4000">
                <a:solidFill>
                  <a:srgbClr val="980000"/>
                </a:solidFill>
              </a:rPr>
              <a:t>incompatible</a:t>
            </a:r>
            <a:r>
              <a:rPr i="1" lang="en" sz="4000">
                <a:solidFill>
                  <a:schemeClr val="dk1"/>
                </a:solidFill>
              </a:rPr>
              <a:t> annotation interface</a:t>
            </a:r>
            <a:endParaRPr i="1" sz="4000">
              <a:solidFill>
                <a:schemeClr val="dk1"/>
              </a:solidFill>
            </a:endParaRPr>
          </a:p>
        </p:txBody>
      </p:sp>
      <p:cxnSp>
        <p:nvCxnSpPr>
          <p:cNvPr id="67" name="Google Shape;67;p13"/>
          <p:cNvCxnSpPr/>
          <p:nvPr/>
        </p:nvCxnSpPr>
        <p:spPr>
          <a:xfrm flipH="1" rot="10800000">
            <a:off x="31257274" y="29574400"/>
            <a:ext cx="11887200" cy="270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210163" y="31107588"/>
            <a:ext cx="12344400" cy="10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LESSONS LEARNED:</a:t>
            </a:r>
            <a:endParaRPr sz="4800">
              <a:solidFill>
                <a:schemeClr val="dk1"/>
              </a:solidFill>
            </a:endParaRPr>
          </a:p>
          <a:p>
            <a:pPr indent="-1295400" lvl="0" marL="2070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" sz="4800">
                <a:solidFill>
                  <a:schemeClr val="dk1"/>
                </a:solidFill>
              </a:rPr>
              <a:t>Ensure unique identifiers link all related data</a:t>
            </a:r>
            <a:endParaRPr sz="4800">
              <a:solidFill>
                <a:schemeClr val="dk1"/>
              </a:solidFill>
            </a:endParaRPr>
          </a:p>
          <a:p>
            <a:pPr indent="-1295400" lvl="0" marL="2070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" sz="4800">
                <a:solidFill>
                  <a:schemeClr val="dk1"/>
                </a:solidFill>
              </a:rPr>
              <a:t>Plan for machine-friendly data structure and format</a:t>
            </a:r>
            <a:endParaRPr sz="4800">
              <a:solidFill>
                <a:schemeClr val="dk1"/>
              </a:solidFill>
            </a:endParaRPr>
          </a:p>
          <a:p>
            <a:pPr indent="-1295400" lvl="0" marL="2070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" sz="4800">
                <a:solidFill>
                  <a:schemeClr val="dk1"/>
                </a:solidFill>
              </a:rPr>
              <a:t>Co-collect data and derivatives</a:t>
            </a:r>
            <a:endParaRPr sz="4800">
              <a:solidFill>
                <a:schemeClr val="dk1"/>
              </a:solidFill>
            </a:endParaRPr>
          </a:p>
          <a:p>
            <a:pPr indent="-1295400" lvl="0" marL="2070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" sz="4800">
                <a:solidFill>
                  <a:schemeClr val="dk1"/>
                </a:solidFill>
              </a:rPr>
              <a:t>Collect culturally relevant data</a:t>
            </a:r>
            <a:endParaRPr sz="4800">
              <a:solidFill>
                <a:schemeClr val="dk1"/>
              </a:solidFill>
            </a:endParaRPr>
          </a:p>
          <a:p>
            <a:pPr indent="-1295400" lvl="0" marL="2070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" sz="4800">
                <a:solidFill>
                  <a:schemeClr val="dk1"/>
                </a:solidFill>
              </a:rPr>
              <a:t>Create</a:t>
            </a:r>
            <a:r>
              <a:rPr lang="en" sz="4800">
                <a:solidFill>
                  <a:schemeClr val="dk1"/>
                </a:solidFill>
              </a:rPr>
              <a:t> data de-identification protocols for all data types</a:t>
            </a:r>
            <a:endParaRPr sz="4800">
              <a:solidFill>
                <a:schemeClr val="dk1"/>
              </a:solidFill>
            </a:endParaRPr>
          </a:p>
          <a:p>
            <a:pPr indent="-1295400" lvl="0" marL="2070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" sz="4800">
                <a:solidFill>
                  <a:schemeClr val="dk1"/>
                </a:solidFill>
              </a:rPr>
              <a:t>Consent all the people involved, not only participants</a:t>
            </a:r>
            <a:endParaRPr sz="4800">
              <a:solidFill>
                <a:schemeClr val="dk1"/>
              </a:solidFill>
            </a:endParaRPr>
          </a:p>
        </p:txBody>
      </p:sp>
      <p:graphicFrame>
        <p:nvGraphicFramePr>
          <p:cNvPr id="69" name="Google Shape;69;p13"/>
          <p:cNvGraphicFramePr/>
          <p:nvPr/>
        </p:nvGraphicFramePr>
        <p:xfrm>
          <a:off x="750200" y="19039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{2B2C510C-B5AD-4EB7-BED2-859F4E13CD8B}</a:tableStyleId>
              </a:tblPr>
              <a:tblGrid>
                <a:gridCol w="6543700"/>
                <a:gridCol w="4519500"/>
              </a:tblGrid>
              <a:tr h="1445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/>
                        <a:t>Challenge</a:t>
                      </a:r>
                      <a:endParaRPr b="1"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>
                          <a:solidFill>
                            <a:schemeClr val="dk1"/>
                          </a:solidFill>
                        </a:rPr>
                        <a:t>Cost</a:t>
                      </a:r>
                      <a:endParaRPr b="1"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Audio files and fidelity data not linked to outcomes</a:t>
                      </a:r>
                      <a:endParaRPr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</a:rPr>
                        <a:t>~240 hrs of manual work + data loss</a:t>
                      </a:r>
                      <a:endParaRPr sz="4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Lack of planning for data derivatives</a:t>
                      </a:r>
                      <a:endParaRPr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</a:rPr>
                        <a:t>~170 hrs incl. re-annotation</a:t>
                      </a:r>
                      <a:endParaRPr sz="4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Incomplete socio-cultural background data</a:t>
                      </a:r>
                      <a:endParaRPr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</a:rPr>
                        <a:t>Missed opportunities</a:t>
                      </a:r>
                      <a:endParaRPr sz="4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Personally identifiable information</a:t>
                      </a:r>
                      <a:endParaRPr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</a:rPr>
                        <a:t>Missed opportunities</a:t>
                      </a:r>
                      <a:endParaRPr sz="4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Consent</a:t>
                      </a:r>
                      <a:endParaRPr sz="4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800">
                          <a:solidFill>
                            <a:schemeClr val="dk1"/>
                          </a:solidFill>
                        </a:rPr>
                        <a:t>40 hrs of work + data loss</a:t>
                      </a:r>
                      <a:endParaRPr sz="4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25" y="41565451"/>
            <a:ext cx="3238135" cy="17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124" y="41654300"/>
            <a:ext cx="4350825" cy="15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62128" y="38108397"/>
            <a:ext cx="2875392" cy="216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14525" y="40175525"/>
            <a:ext cx="3195690" cy="17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62124" y="41730499"/>
            <a:ext cx="3748116" cy="15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16023588" y="40277025"/>
            <a:ext cx="11201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LIvES Study (GOG 0225) NCT00719303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BMISR UACC P30 CA023074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NLP/ML NIH/NCI 1R21CA256680-01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683000" y="13942029"/>
            <a:ext cx="11201399" cy="124133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33594675" y="10206250"/>
            <a:ext cx="1914600" cy="15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10">
            <a:alphaModFix/>
          </a:blip>
          <a:srcRect b="0" l="48942" r="5282" t="82108"/>
          <a:stretch/>
        </p:blipFill>
        <p:spPr>
          <a:xfrm>
            <a:off x="34585577" y="7100544"/>
            <a:ext cx="3814407" cy="229418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34042013" y="9262275"/>
            <a:ext cx="1855822" cy="15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41658894" y="9138450"/>
            <a:ext cx="1855822" cy="15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394675" y="11233925"/>
            <a:ext cx="16459200" cy="1645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3"/>
          <p:cNvGrpSpPr/>
          <p:nvPr/>
        </p:nvGrpSpPr>
        <p:grpSpPr>
          <a:xfrm>
            <a:off x="31638171" y="685825"/>
            <a:ext cx="11558753" cy="9563280"/>
            <a:chOff x="31638171" y="685825"/>
            <a:chExt cx="11558753" cy="9563280"/>
          </a:xfrm>
        </p:grpSpPr>
        <p:pic>
          <p:nvPicPr>
            <p:cNvPr id="83" name="Google Shape;83;p13"/>
            <p:cNvPicPr preferRelativeResize="0"/>
            <p:nvPr/>
          </p:nvPicPr>
          <p:blipFill rotWithShape="1">
            <a:blip r:embed="rId12">
              <a:alphaModFix/>
            </a:blip>
            <a:srcRect b="0" l="0" r="0" t="51524"/>
            <a:stretch/>
          </p:blipFill>
          <p:spPr>
            <a:xfrm>
              <a:off x="31638171" y="4711426"/>
              <a:ext cx="11184606" cy="4144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1643513" y="685825"/>
              <a:ext cx="11173923" cy="4025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/>
            <p:cNvPicPr preferRelativeResize="0"/>
            <p:nvPr/>
          </p:nvPicPr>
          <p:blipFill rotWithShape="1">
            <a:blip r:embed="rId14">
              <a:alphaModFix/>
            </a:blip>
            <a:srcRect b="51655" l="0" r="70435" t="0"/>
            <a:stretch/>
          </p:blipFill>
          <p:spPr>
            <a:xfrm>
              <a:off x="34666849" y="4304954"/>
              <a:ext cx="3748124" cy="2752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 rotWithShape="1">
            <a:blip r:embed="rId15">
              <a:alphaModFix/>
            </a:blip>
            <a:srcRect b="0" l="2817" r="39093" t="0"/>
            <a:stretch/>
          </p:blipFill>
          <p:spPr>
            <a:xfrm>
              <a:off x="34696183" y="6676913"/>
              <a:ext cx="3841867" cy="229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14">
              <a:alphaModFix/>
            </a:blip>
            <a:srcRect b="0" l="46188" r="17941" t="0"/>
            <a:stretch/>
          </p:blipFill>
          <p:spPr>
            <a:xfrm>
              <a:off x="38450325" y="4304950"/>
              <a:ext cx="4746599" cy="5944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3"/>
            <p:cNvSpPr/>
            <p:nvPr/>
          </p:nvSpPr>
          <p:spPr>
            <a:xfrm>
              <a:off x="38129450" y="4525250"/>
              <a:ext cx="552600" cy="2168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31169150" y="10781875"/>
            <a:ext cx="123444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175" lIns="414500" spcFirstLastPara="1" rIns="414500" wrap="square" tIns="20717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chemeClr val="dk1"/>
                </a:solidFill>
              </a:rPr>
              <a:t>Natural Language Processing &amp; Machine Learning </a:t>
            </a:r>
            <a:r>
              <a:rPr b="1" i="1" lang="en" sz="4000">
                <a:solidFill>
                  <a:schemeClr val="dk1"/>
                </a:solidFill>
              </a:rPr>
              <a:t>compatible</a:t>
            </a:r>
            <a:r>
              <a:rPr i="1" lang="en" sz="4000">
                <a:solidFill>
                  <a:schemeClr val="dk1"/>
                </a:solidFill>
              </a:rPr>
              <a:t> annotation interface</a:t>
            </a:r>
            <a:endParaRPr i="1"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