
<file path=[Content_Types].xml><?xml version="1.0" encoding="utf-8"?>
<Types xmlns="http://schemas.openxmlformats.org/package/2006/content-types">
  <Default Extension="jpe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FEFE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p:scale>
          <a:sx n="80" d="100"/>
          <a:sy n="80" d="100"/>
        </p:scale>
        <p:origin x="378" y="-24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FA37FF-F323-40EC-92F7-687065A825B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CCF4E924-9C27-473B-9EDA-DAA78824E5C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CDEEDF7-EF3F-4167-9721-98FEEB431982}"/>
              </a:ext>
            </a:extLst>
          </p:cNvPr>
          <p:cNvSpPr>
            <a:spLocks noGrp="1"/>
          </p:cNvSpPr>
          <p:nvPr>
            <p:ph type="dt" sz="half" idx="10"/>
          </p:nvPr>
        </p:nvSpPr>
        <p:spPr/>
        <p:txBody>
          <a:bodyPr/>
          <a:lstStyle/>
          <a:p>
            <a:fld id="{C7CF625C-15A3-409A-AB32-BBDAA6057D16}" type="datetimeFigureOut">
              <a:rPr lang="en-US" smtClean="0"/>
              <a:t>4/2/2022</a:t>
            </a:fld>
            <a:endParaRPr lang="en-US"/>
          </a:p>
        </p:txBody>
      </p:sp>
      <p:sp>
        <p:nvSpPr>
          <p:cNvPr id="5" name="Footer Placeholder 4">
            <a:extLst>
              <a:ext uri="{FF2B5EF4-FFF2-40B4-BE49-F238E27FC236}">
                <a16:creationId xmlns:a16="http://schemas.microsoft.com/office/drawing/2014/main" id="{8F135DA4-9855-46A5-BAD8-7AC360A79C9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7AF00FE-A24D-44F5-A24D-C5F3224F5479}"/>
              </a:ext>
            </a:extLst>
          </p:cNvPr>
          <p:cNvSpPr>
            <a:spLocks noGrp="1"/>
          </p:cNvSpPr>
          <p:nvPr>
            <p:ph type="sldNum" sz="quarter" idx="12"/>
          </p:nvPr>
        </p:nvSpPr>
        <p:spPr/>
        <p:txBody>
          <a:bodyPr/>
          <a:lstStyle/>
          <a:p>
            <a:fld id="{2254E7E0-CA46-4106-85D1-28667A4F1EA3}" type="slidenum">
              <a:rPr lang="en-US" smtClean="0"/>
              <a:t>‹#›</a:t>
            </a:fld>
            <a:endParaRPr lang="en-US"/>
          </a:p>
        </p:txBody>
      </p:sp>
    </p:spTree>
    <p:extLst>
      <p:ext uri="{BB962C8B-B14F-4D97-AF65-F5344CB8AC3E}">
        <p14:creationId xmlns:p14="http://schemas.microsoft.com/office/powerpoint/2010/main" val="38027160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34C738-9C78-4DE3-94BC-210061A84CE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6BD5EBA9-4D10-4A77-ACC8-DF454B831FE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05FB8D7-40F7-42EF-85F1-28E051BCBD56}"/>
              </a:ext>
            </a:extLst>
          </p:cNvPr>
          <p:cNvSpPr>
            <a:spLocks noGrp="1"/>
          </p:cNvSpPr>
          <p:nvPr>
            <p:ph type="dt" sz="half" idx="10"/>
          </p:nvPr>
        </p:nvSpPr>
        <p:spPr/>
        <p:txBody>
          <a:bodyPr/>
          <a:lstStyle/>
          <a:p>
            <a:fld id="{C7CF625C-15A3-409A-AB32-BBDAA6057D16}" type="datetimeFigureOut">
              <a:rPr lang="en-US" smtClean="0"/>
              <a:t>4/2/2022</a:t>
            </a:fld>
            <a:endParaRPr lang="en-US"/>
          </a:p>
        </p:txBody>
      </p:sp>
      <p:sp>
        <p:nvSpPr>
          <p:cNvPr id="5" name="Footer Placeholder 4">
            <a:extLst>
              <a:ext uri="{FF2B5EF4-FFF2-40B4-BE49-F238E27FC236}">
                <a16:creationId xmlns:a16="http://schemas.microsoft.com/office/drawing/2014/main" id="{32B07FEF-DBD2-453A-ACA5-9D7ADD51B60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5167CFD-5F9F-4438-A320-D77251E19324}"/>
              </a:ext>
            </a:extLst>
          </p:cNvPr>
          <p:cNvSpPr>
            <a:spLocks noGrp="1"/>
          </p:cNvSpPr>
          <p:nvPr>
            <p:ph type="sldNum" sz="quarter" idx="12"/>
          </p:nvPr>
        </p:nvSpPr>
        <p:spPr/>
        <p:txBody>
          <a:bodyPr/>
          <a:lstStyle/>
          <a:p>
            <a:fld id="{2254E7E0-CA46-4106-85D1-28667A4F1EA3}" type="slidenum">
              <a:rPr lang="en-US" smtClean="0"/>
              <a:t>‹#›</a:t>
            </a:fld>
            <a:endParaRPr lang="en-US"/>
          </a:p>
        </p:txBody>
      </p:sp>
    </p:spTree>
    <p:extLst>
      <p:ext uri="{BB962C8B-B14F-4D97-AF65-F5344CB8AC3E}">
        <p14:creationId xmlns:p14="http://schemas.microsoft.com/office/powerpoint/2010/main" val="34142472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4989ED9-4891-48C6-B9E7-326C700D01A3}"/>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01C464E5-8282-4FE3-86A6-0F2F0C644FB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293265C-9A67-4459-AF65-6FC86AD753EC}"/>
              </a:ext>
            </a:extLst>
          </p:cNvPr>
          <p:cNvSpPr>
            <a:spLocks noGrp="1"/>
          </p:cNvSpPr>
          <p:nvPr>
            <p:ph type="dt" sz="half" idx="10"/>
          </p:nvPr>
        </p:nvSpPr>
        <p:spPr/>
        <p:txBody>
          <a:bodyPr/>
          <a:lstStyle/>
          <a:p>
            <a:fld id="{C7CF625C-15A3-409A-AB32-BBDAA6057D16}" type="datetimeFigureOut">
              <a:rPr lang="en-US" smtClean="0"/>
              <a:t>4/2/2022</a:t>
            </a:fld>
            <a:endParaRPr lang="en-US"/>
          </a:p>
        </p:txBody>
      </p:sp>
      <p:sp>
        <p:nvSpPr>
          <p:cNvPr id="5" name="Footer Placeholder 4">
            <a:extLst>
              <a:ext uri="{FF2B5EF4-FFF2-40B4-BE49-F238E27FC236}">
                <a16:creationId xmlns:a16="http://schemas.microsoft.com/office/drawing/2014/main" id="{9B055C1D-315F-4FB0-B1DF-09702F66754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E22EF46-5391-40EA-B49C-3CE2D159D679}"/>
              </a:ext>
            </a:extLst>
          </p:cNvPr>
          <p:cNvSpPr>
            <a:spLocks noGrp="1"/>
          </p:cNvSpPr>
          <p:nvPr>
            <p:ph type="sldNum" sz="quarter" idx="12"/>
          </p:nvPr>
        </p:nvSpPr>
        <p:spPr/>
        <p:txBody>
          <a:bodyPr/>
          <a:lstStyle/>
          <a:p>
            <a:fld id="{2254E7E0-CA46-4106-85D1-28667A4F1EA3}" type="slidenum">
              <a:rPr lang="en-US" smtClean="0"/>
              <a:t>‹#›</a:t>
            </a:fld>
            <a:endParaRPr lang="en-US"/>
          </a:p>
        </p:txBody>
      </p:sp>
    </p:spTree>
    <p:extLst>
      <p:ext uri="{BB962C8B-B14F-4D97-AF65-F5344CB8AC3E}">
        <p14:creationId xmlns:p14="http://schemas.microsoft.com/office/powerpoint/2010/main" val="21793067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F7BD1D-660E-4FEE-992F-2479A7AAC54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D217A63-66CF-4AA1-9BA0-1A16C67F71E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3DCAC2B-A71F-4FAA-841D-D398AF8A7157}"/>
              </a:ext>
            </a:extLst>
          </p:cNvPr>
          <p:cNvSpPr>
            <a:spLocks noGrp="1"/>
          </p:cNvSpPr>
          <p:nvPr>
            <p:ph type="dt" sz="half" idx="10"/>
          </p:nvPr>
        </p:nvSpPr>
        <p:spPr/>
        <p:txBody>
          <a:bodyPr/>
          <a:lstStyle/>
          <a:p>
            <a:fld id="{C7CF625C-15A3-409A-AB32-BBDAA6057D16}" type="datetimeFigureOut">
              <a:rPr lang="en-US" smtClean="0"/>
              <a:t>4/2/2022</a:t>
            </a:fld>
            <a:endParaRPr lang="en-US"/>
          </a:p>
        </p:txBody>
      </p:sp>
      <p:sp>
        <p:nvSpPr>
          <p:cNvPr id="5" name="Footer Placeholder 4">
            <a:extLst>
              <a:ext uri="{FF2B5EF4-FFF2-40B4-BE49-F238E27FC236}">
                <a16:creationId xmlns:a16="http://schemas.microsoft.com/office/drawing/2014/main" id="{9AD85242-7AF2-4C79-AE40-CBDADF56990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F5D9311-0B7E-464B-80CD-B57BDADEBE76}"/>
              </a:ext>
            </a:extLst>
          </p:cNvPr>
          <p:cNvSpPr>
            <a:spLocks noGrp="1"/>
          </p:cNvSpPr>
          <p:nvPr>
            <p:ph type="sldNum" sz="quarter" idx="12"/>
          </p:nvPr>
        </p:nvSpPr>
        <p:spPr/>
        <p:txBody>
          <a:bodyPr/>
          <a:lstStyle/>
          <a:p>
            <a:fld id="{2254E7E0-CA46-4106-85D1-28667A4F1EA3}" type="slidenum">
              <a:rPr lang="en-US" smtClean="0"/>
              <a:t>‹#›</a:t>
            </a:fld>
            <a:endParaRPr lang="en-US"/>
          </a:p>
        </p:txBody>
      </p:sp>
    </p:spTree>
    <p:extLst>
      <p:ext uri="{BB962C8B-B14F-4D97-AF65-F5344CB8AC3E}">
        <p14:creationId xmlns:p14="http://schemas.microsoft.com/office/powerpoint/2010/main" val="17357178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975AB1-D97B-4296-935D-EDEABB60D14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9801C489-439D-4179-BFC4-6D393C448D1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8A35AB1-78E9-439A-A037-06B1E34FD799}"/>
              </a:ext>
            </a:extLst>
          </p:cNvPr>
          <p:cNvSpPr>
            <a:spLocks noGrp="1"/>
          </p:cNvSpPr>
          <p:nvPr>
            <p:ph type="dt" sz="half" idx="10"/>
          </p:nvPr>
        </p:nvSpPr>
        <p:spPr/>
        <p:txBody>
          <a:bodyPr/>
          <a:lstStyle/>
          <a:p>
            <a:fld id="{C7CF625C-15A3-409A-AB32-BBDAA6057D16}" type="datetimeFigureOut">
              <a:rPr lang="en-US" smtClean="0"/>
              <a:t>4/2/2022</a:t>
            </a:fld>
            <a:endParaRPr lang="en-US"/>
          </a:p>
        </p:txBody>
      </p:sp>
      <p:sp>
        <p:nvSpPr>
          <p:cNvPr id="5" name="Footer Placeholder 4">
            <a:extLst>
              <a:ext uri="{FF2B5EF4-FFF2-40B4-BE49-F238E27FC236}">
                <a16:creationId xmlns:a16="http://schemas.microsoft.com/office/drawing/2014/main" id="{C989AFF5-EC3E-4D8B-A577-81834D05C85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91A5CCB-A7AD-4526-B22A-E5B798EF5C92}"/>
              </a:ext>
            </a:extLst>
          </p:cNvPr>
          <p:cNvSpPr>
            <a:spLocks noGrp="1"/>
          </p:cNvSpPr>
          <p:nvPr>
            <p:ph type="sldNum" sz="quarter" idx="12"/>
          </p:nvPr>
        </p:nvSpPr>
        <p:spPr/>
        <p:txBody>
          <a:bodyPr/>
          <a:lstStyle/>
          <a:p>
            <a:fld id="{2254E7E0-CA46-4106-85D1-28667A4F1EA3}" type="slidenum">
              <a:rPr lang="en-US" smtClean="0"/>
              <a:t>‹#›</a:t>
            </a:fld>
            <a:endParaRPr lang="en-US"/>
          </a:p>
        </p:txBody>
      </p:sp>
    </p:spTree>
    <p:extLst>
      <p:ext uri="{BB962C8B-B14F-4D97-AF65-F5344CB8AC3E}">
        <p14:creationId xmlns:p14="http://schemas.microsoft.com/office/powerpoint/2010/main" val="13720168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5A6B97-4774-46F3-882D-9C36962E961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39DA3EA-9021-4038-AA44-75304259FB0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900819F5-3E74-42FE-A13C-B2127677C1E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295DD3BE-316D-432E-A1A8-CDF23A3E6C45}"/>
              </a:ext>
            </a:extLst>
          </p:cNvPr>
          <p:cNvSpPr>
            <a:spLocks noGrp="1"/>
          </p:cNvSpPr>
          <p:nvPr>
            <p:ph type="dt" sz="half" idx="10"/>
          </p:nvPr>
        </p:nvSpPr>
        <p:spPr/>
        <p:txBody>
          <a:bodyPr/>
          <a:lstStyle/>
          <a:p>
            <a:fld id="{C7CF625C-15A3-409A-AB32-BBDAA6057D16}" type="datetimeFigureOut">
              <a:rPr lang="en-US" smtClean="0"/>
              <a:t>4/2/2022</a:t>
            </a:fld>
            <a:endParaRPr lang="en-US"/>
          </a:p>
        </p:txBody>
      </p:sp>
      <p:sp>
        <p:nvSpPr>
          <p:cNvPr id="6" name="Footer Placeholder 5">
            <a:extLst>
              <a:ext uri="{FF2B5EF4-FFF2-40B4-BE49-F238E27FC236}">
                <a16:creationId xmlns:a16="http://schemas.microsoft.com/office/drawing/2014/main" id="{8FEB20F5-61BA-462E-A0A1-5EBF72FF749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8B029F2-CD63-4BC2-9AA5-F1D455B5E091}"/>
              </a:ext>
            </a:extLst>
          </p:cNvPr>
          <p:cNvSpPr>
            <a:spLocks noGrp="1"/>
          </p:cNvSpPr>
          <p:nvPr>
            <p:ph type="sldNum" sz="quarter" idx="12"/>
          </p:nvPr>
        </p:nvSpPr>
        <p:spPr/>
        <p:txBody>
          <a:bodyPr/>
          <a:lstStyle/>
          <a:p>
            <a:fld id="{2254E7E0-CA46-4106-85D1-28667A4F1EA3}" type="slidenum">
              <a:rPr lang="en-US" smtClean="0"/>
              <a:t>‹#›</a:t>
            </a:fld>
            <a:endParaRPr lang="en-US"/>
          </a:p>
        </p:txBody>
      </p:sp>
    </p:spTree>
    <p:extLst>
      <p:ext uri="{BB962C8B-B14F-4D97-AF65-F5344CB8AC3E}">
        <p14:creationId xmlns:p14="http://schemas.microsoft.com/office/powerpoint/2010/main" val="7978115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C672E7-9E6D-4B14-B13C-C01CE1F39E90}"/>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026988ED-5F76-41DE-8767-BB501456025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009852F-A98A-42B8-87CC-C5167675B27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72727E9-64A3-4EBF-9BB9-31EAD0A4201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86E7E30-301C-4328-AB4F-C9CC7FE8D9F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C79883E-7834-478D-8BF7-6B7DB1B9F875}"/>
              </a:ext>
            </a:extLst>
          </p:cNvPr>
          <p:cNvSpPr>
            <a:spLocks noGrp="1"/>
          </p:cNvSpPr>
          <p:nvPr>
            <p:ph type="dt" sz="half" idx="10"/>
          </p:nvPr>
        </p:nvSpPr>
        <p:spPr/>
        <p:txBody>
          <a:bodyPr/>
          <a:lstStyle/>
          <a:p>
            <a:fld id="{C7CF625C-15A3-409A-AB32-BBDAA6057D16}" type="datetimeFigureOut">
              <a:rPr lang="en-US" smtClean="0"/>
              <a:t>4/2/2022</a:t>
            </a:fld>
            <a:endParaRPr lang="en-US"/>
          </a:p>
        </p:txBody>
      </p:sp>
      <p:sp>
        <p:nvSpPr>
          <p:cNvPr id="8" name="Footer Placeholder 7">
            <a:extLst>
              <a:ext uri="{FF2B5EF4-FFF2-40B4-BE49-F238E27FC236}">
                <a16:creationId xmlns:a16="http://schemas.microsoft.com/office/drawing/2014/main" id="{3D76D8FA-E97E-4EFF-A238-BE4D15709892}"/>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8A60DCA-01CC-4DAA-BD32-646B3FBB3FF2}"/>
              </a:ext>
            </a:extLst>
          </p:cNvPr>
          <p:cNvSpPr>
            <a:spLocks noGrp="1"/>
          </p:cNvSpPr>
          <p:nvPr>
            <p:ph type="sldNum" sz="quarter" idx="12"/>
          </p:nvPr>
        </p:nvSpPr>
        <p:spPr/>
        <p:txBody>
          <a:bodyPr/>
          <a:lstStyle/>
          <a:p>
            <a:fld id="{2254E7E0-CA46-4106-85D1-28667A4F1EA3}" type="slidenum">
              <a:rPr lang="en-US" smtClean="0"/>
              <a:t>‹#›</a:t>
            </a:fld>
            <a:endParaRPr lang="en-US"/>
          </a:p>
        </p:txBody>
      </p:sp>
    </p:spTree>
    <p:extLst>
      <p:ext uri="{BB962C8B-B14F-4D97-AF65-F5344CB8AC3E}">
        <p14:creationId xmlns:p14="http://schemas.microsoft.com/office/powerpoint/2010/main" val="8707131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61FE2F-AA36-4FA9-92AE-C33B3BC99F10}"/>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910577AE-DFBA-4A3A-81FA-970345CA68BE}"/>
              </a:ext>
            </a:extLst>
          </p:cNvPr>
          <p:cNvSpPr>
            <a:spLocks noGrp="1"/>
          </p:cNvSpPr>
          <p:nvPr>
            <p:ph type="dt" sz="half" idx="10"/>
          </p:nvPr>
        </p:nvSpPr>
        <p:spPr/>
        <p:txBody>
          <a:bodyPr/>
          <a:lstStyle/>
          <a:p>
            <a:fld id="{C7CF625C-15A3-409A-AB32-BBDAA6057D16}" type="datetimeFigureOut">
              <a:rPr lang="en-US" smtClean="0"/>
              <a:t>4/2/2022</a:t>
            </a:fld>
            <a:endParaRPr lang="en-US"/>
          </a:p>
        </p:txBody>
      </p:sp>
      <p:sp>
        <p:nvSpPr>
          <p:cNvPr id="4" name="Footer Placeholder 3">
            <a:extLst>
              <a:ext uri="{FF2B5EF4-FFF2-40B4-BE49-F238E27FC236}">
                <a16:creationId xmlns:a16="http://schemas.microsoft.com/office/drawing/2014/main" id="{032F2CCB-601E-4CCA-8F90-AA0FC2D8660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B8CDBD9-5901-4C4B-A8FF-7DBC99F40FF5}"/>
              </a:ext>
            </a:extLst>
          </p:cNvPr>
          <p:cNvSpPr>
            <a:spLocks noGrp="1"/>
          </p:cNvSpPr>
          <p:nvPr>
            <p:ph type="sldNum" sz="quarter" idx="12"/>
          </p:nvPr>
        </p:nvSpPr>
        <p:spPr/>
        <p:txBody>
          <a:bodyPr/>
          <a:lstStyle/>
          <a:p>
            <a:fld id="{2254E7E0-CA46-4106-85D1-28667A4F1EA3}" type="slidenum">
              <a:rPr lang="en-US" smtClean="0"/>
              <a:t>‹#›</a:t>
            </a:fld>
            <a:endParaRPr lang="en-US"/>
          </a:p>
        </p:txBody>
      </p:sp>
    </p:spTree>
    <p:extLst>
      <p:ext uri="{BB962C8B-B14F-4D97-AF65-F5344CB8AC3E}">
        <p14:creationId xmlns:p14="http://schemas.microsoft.com/office/powerpoint/2010/main" val="23805280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9201A36-52FF-44C6-8967-BBB6FE806469}"/>
              </a:ext>
            </a:extLst>
          </p:cNvPr>
          <p:cNvSpPr>
            <a:spLocks noGrp="1"/>
          </p:cNvSpPr>
          <p:nvPr>
            <p:ph type="dt" sz="half" idx="10"/>
          </p:nvPr>
        </p:nvSpPr>
        <p:spPr/>
        <p:txBody>
          <a:bodyPr/>
          <a:lstStyle/>
          <a:p>
            <a:fld id="{C7CF625C-15A3-409A-AB32-BBDAA6057D16}" type="datetimeFigureOut">
              <a:rPr lang="en-US" smtClean="0"/>
              <a:t>4/2/2022</a:t>
            </a:fld>
            <a:endParaRPr lang="en-US"/>
          </a:p>
        </p:txBody>
      </p:sp>
      <p:sp>
        <p:nvSpPr>
          <p:cNvPr id="3" name="Footer Placeholder 2">
            <a:extLst>
              <a:ext uri="{FF2B5EF4-FFF2-40B4-BE49-F238E27FC236}">
                <a16:creationId xmlns:a16="http://schemas.microsoft.com/office/drawing/2014/main" id="{DD26D801-E225-44AF-981D-A4A2A2068E0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A8931FA-2E7D-46FC-8E9D-41614341E6DF}"/>
              </a:ext>
            </a:extLst>
          </p:cNvPr>
          <p:cNvSpPr>
            <a:spLocks noGrp="1"/>
          </p:cNvSpPr>
          <p:nvPr>
            <p:ph type="sldNum" sz="quarter" idx="12"/>
          </p:nvPr>
        </p:nvSpPr>
        <p:spPr/>
        <p:txBody>
          <a:bodyPr/>
          <a:lstStyle/>
          <a:p>
            <a:fld id="{2254E7E0-CA46-4106-85D1-28667A4F1EA3}" type="slidenum">
              <a:rPr lang="en-US" smtClean="0"/>
              <a:t>‹#›</a:t>
            </a:fld>
            <a:endParaRPr lang="en-US"/>
          </a:p>
        </p:txBody>
      </p:sp>
    </p:spTree>
    <p:extLst>
      <p:ext uri="{BB962C8B-B14F-4D97-AF65-F5344CB8AC3E}">
        <p14:creationId xmlns:p14="http://schemas.microsoft.com/office/powerpoint/2010/main" val="27366304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37428F-A6F9-4AEF-ADB6-FAD2FAA5928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988C489-5906-4ABC-8B99-D7494A8659D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78BAF19-5A4B-44D8-AF41-CAF8E08D24A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AC53945-FD17-450C-9CBA-6FE51F380593}"/>
              </a:ext>
            </a:extLst>
          </p:cNvPr>
          <p:cNvSpPr>
            <a:spLocks noGrp="1"/>
          </p:cNvSpPr>
          <p:nvPr>
            <p:ph type="dt" sz="half" idx="10"/>
          </p:nvPr>
        </p:nvSpPr>
        <p:spPr/>
        <p:txBody>
          <a:bodyPr/>
          <a:lstStyle/>
          <a:p>
            <a:fld id="{C7CF625C-15A3-409A-AB32-BBDAA6057D16}" type="datetimeFigureOut">
              <a:rPr lang="en-US" smtClean="0"/>
              <a:t>4/2/2022</a:t>
            </a:fld>
            <a:endParaRPr lang="en-US"/>
          </a:p>
        </p:txBody>
      </p:sp>
      <p:sp>
        <p:nvSpPr>
          <p:cNvPr id="6" name="Footer Placeholder 5">
            <a:extLst>
              <a:ext uri="{FF2B5EF4-FFF2-40B4-BE49-F238E27FC236}">
                <a16:creationId xmlns:a16="http://schemas.microsoft.com/office/drawing/2014/main" id="{81306A10-D4E3-4B75-9B0E-A10EE54492D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E8DEF6D-9963-46E3-A159-0B23A139F3DD}"/>
              </a:ext>
            </a:extLst>
          </p:cNvPr>
          <p:cNvSpPr>
            <a:spLocks noGrp="1"/>
          </p:cNvSpPr>
          <p:nvPr>
            <p:ph type="sldNum" sz="quarter" idx="12"/>
          </p:nvPr>
        </p:nvSpPr>
        <p:spPr/>
        <p:txBody>
          <a:bodyPr/>
          <a:lstStyle/>
          <a:p>
            <a:fld id="{2254E7E0-CA46-4106-85D1-28667A4F1EA3}" type="slidenum">
              <a:rPr lang="en-US" smtClean="0"/>
              <a:t>‹#›</a:t>
            </a:fld>
            <a:endParaRPr lang="en-US"/>
          </a:p>
        </p:txBody>
      </p:sp>
    </p:spTree>
    <p:extLst>
      <p:ext uri="{BB962C8B-B14F-4D97-AF65-F5344CB8AC3E}">
        <p14:creationId xmlns:p14="http://schemas.microsoft.com/office/powerpoint/2010/main" val="2892953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B25339-9E58-4D41-A43A-DC6BEFA42B0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D43DAE04-E413-480B-8A85-DEC4D69CABD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5E92163-80DF-48A0-BBC1-04DC19C4F2A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B23D0D4-DC60-488A-BD1E-0C575EA0D066}"/>
              </a:ext>
            </a:extLst>
          </p:cNvPr>
          <p:cNvSpPr>
            <a:spLocks noGrp="1"/>
          </p:cNvSpPr>
          <p:nvPr>
            <p:ph type="dt" sz="half" idx="10"/>
          </p:nvPr>
        </p:nvSpPr>
        <p:spPr/>
        <p:txBody>
          <a:bodyPr/>
          <a:lstStyle/>
          <a:p>
            <a:fld id="{C7CF625C-15A3-409A-AB32-BBDAA6057D16}" type="datetimeFigureOut">
              <a:rPr lang="en-US" smtClean="0"/>
              <a:t>4/2/2022</a:t>
            </a:fld>
            <a:endParaRPr lang="en-US"/>
          </a:p>
        </p:txBody>
      </p:sp>
      <p:sp>
        <p:nvSpPr>
          <p:cNvPr id="6" name="Footer Placeholder 5">
            <a:extLst>
              <a:ext uri="{FF2B5EF4-FFF2-40B4-BE49-F238E27FC236}">
                <a16:creationId xmlns:a16="http://schemas.microsoft.com/office/drawing/2014/main" id="{52CC7ECE-5BE8-4248-9E2B-3A9B0FB760B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42A3610-58C8-48B7-9390-E61F42094C5C}"/>
              </a:ext>
            </a:extLst>
          </p:cNvPr>
          <p:cNvSpPr>
            <a:spLocks noGrp="1"/>
          </p:cNvSpPr>
          <p:nvPr>
            <p:ph type="sldNum" sz="quarter" idx="12"/>
          </p:nvPr>
        </p:nvSpPr>
        <p:spPr/>
        <p:txBody>
          <a:bodyPr/>
          <a:lstStyle/>
          <a:p>
            <a:fld id="{2254E7E0-CA46-4106-85D1-28667A4F1EA3}" type="slidenum">
              <a:rPr lang="en-US" smtClean="0"/>
              <a:t>‹#›</a:t>
            </a:fld>
            <a:endParaRPr lang="en-US"/>
          </a:p>
        </p:txBody>
      </p:sp>
    </p:spTree>
    <p:extLst>
      <p:ext uri="{BB962C8B-B14F-4D97-AF65-F5344CB8AC3E}">
        <p14:creationId xmlns:p14="http://schemas.microsoft.com/office/powerpoint/2010/main" val="7618017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A26F7DB-C167-4BC7-AAEE-BF6DA19F059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66A34A6-D053-4260-A06A-70F9B12A011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C45D111-C65B-42CC-9B49-D73AB5F9D67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CF625C-15A3-409A-AB32-BBDAA6057D16}" type="datetimeFigureOut">
              <a:rPr lang="en-US" smtClean="0"/>
              <a:t>4/2/2022</a:t>
            </a:fld>
            <a:endParaRPr lang="en-US"/>
          </a:p>
        </p:txBody>
      </p:sp>
      <p:sp>
        <p:nvSpPr>
          <p:cNvPr id="5" name="Footer Placeholder 4">
            <a:extLst>
              <a:ext uri="{FF2B5EF4-FFF2-40B4-BE49-F238E27FC236}">
                <a16:creationId xmlns:a16="http://schemas.microsoft.com/office/drawing/2014/main" id="{5F2D3F46-2D0E-46DA-B932-1730C87577C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ADD2EA71-84DF-445B-8F11-3B24D86E807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254E7E0-CA46-4106-85D1-28667A4F1EA3}" type="slidenum">
              <a:rPr lang="en-US" smtClean="0"/>
              <a:t>‹#›</a:t>
            </a:fld>
            <a:endParaRPr lang="en-US"/>
          </a:p>
        </p:txBody>
      </p:sp>
    </p:spTree>
    <p:extLst>
      <p:ext uri="{BB962C8B-B14F-4D97-AF65-F5344CB8AC3E}">
        <p14:creationId xmlns:p14="http://schemas.microsoft.com/office/powerpoint/2010/main" val="1058629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7.xml"/><Relationship Id="rId7" Type="http://schemas.openxmlformats.org/officeDocument/2006/relationships/hyperlink" Target="https://disc.gsfc.nasa.gov/" TargetMode="External"/><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2DE8C6CC-4CC1-4612-926E-F584029CFDA2}"/>
              </a:ext>
            </a:extLst>
          </p:cNvPr>
          <p:cNvPicPr>
            <a:picLocks noChangeAspect="1"/>
          </p:cNvPicPr>
          <p:nvPr/>
        </p:nvPicPr>
        <p:blipFill>
          <a:blip r:embed="rId4"/>
          <a:stretch>
            <a:fillRect/>
          </a:stretch>
        </p:blipFill>
        <p:spPr>
          <a:xfrm>
            <a:off x="5077966" y="2144975"/>
            <a:ext cx="4201064" cy="3657600"/>
          </a:xfrm>
          <a:prstGeom prst="rect">
            <a:avLst/>
          </a:prstGeom>
          <a:ln>
            <a:noFill/>
          </a:ln>
        </p:spPr>
      </p:pic>
      <p:sp>
        <p:nvSpPr>
          <p:cNvPr id="11" name="Rectangle 10">
            <a:extLst>
              <a:ext uri="{FF2B5EF4-FFF2-40B4-BE49-F238E27FC236}">
                <a16:creationId xmlns:a16="http://schemas.microsoft.com/office/drawing/2014/main" id="{446EB63E-324E-4D44-9F9A-632750F4F4CC}"/>
              </a:ext>
            </a:extLst>
          </p:cNvPr>
          <p:cNvSpPr/>
          <p:nvPr/>
        </p:nvSpPr>
        <p:spPr>
          <a:xfrm>
            <a:off x="0" y="191645"/>
            <a:ext cx="12192000" cy="1088408"/>
          </a:xfrm>
          <a:prstGeom prst="rect">
            <a:avLst/>
          </a:prstGeom>
          <a:solidFill>
            <a:srgbClr val="A70117"/>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en-US" sz="2400" b="1" dirty="0"/>
              <a:t>Weather Satellite Imagery: Dual-frequency Precipitation Radar</a:t>
            </a:r>
          </a:p>
          <a:p>
            <a:pPr algn="ctr">
              <a:lnSpc>
                <a:spcPct val="150000"/>
              </a:lnSpc>
            </a:pPr>
            <a:r>
              <a:rPr lang="en-US" sz="1200" b="1" dirty="0"/>
              <a:t>Dylan J. Girone- Department of Hydrology and Atmospheric Science, University of Arizona</a:t>
            </a:r>
            <a:endParaRPr lang="en-US" sz="1200" b="1" baseline="30000" dirty="0"/>
          </a:p>
        </p:txBody>
      </p:sp>
      <p:pic>
        <p:nvPicPr>
          <p:cNvPr id="13" name="Picture 12" descr="A blue and red logo&#10;&#10;Description automatically generated with low confidence">
            <a:extLst>
              <a:ext uri="{FF2B5EF4-FFF2-40B4-BE49-F238E27FC236}">
                <a16:creationId xmlns:a16="http://schemas.microsoft.com/office/drawing/2014/main" id="{30053D79-EBF7-4706-8965-5C0EB1BFD12E}"/>
              </a:ext>
            </a:extLst>
          </p:cNvPr>
          <p:cNvPicPr>
            <a:picLocks noChangeAspect="1"/>
          </p:cNvPicPr>
          <p:nvPr/>
        </p:nvPicPr>
        <p:blipFill>
          <a:blip r:embed="rId5"/>
          <a:stretch>
            <a:fillRect/>
          </a:stretch>
        </p:blipFill>
        <p:spPr>
          <a:xfrm>
            <a:off x="201166" y="630872"/>
            <a:ext cx="1658229" cy="391091"/>
          </a:xfrm>
          <a:prstGeom prst="rect">
            <a:avLst/>
          </a:prstGeom>
        </p:spPr>
      </p:pic>
      <p:sp>
        <p:nvSpPr>
          <p:cNvPr id="14" name="Rectangle 13">
            <a:extLst>
              <a:ext uri="{FF2B5EF4-FFF2-40B4-BE49-F238E27FC236}">
                <a16:creationId xmlns:a16="http://schemas.microsoft.com/office/drawing/2014/main" id="{0658259E-1ABA-4A94-B3BF-1DA343736BF6}"/>
              </a:ext>
            </a:extLst>
          </p:cNvPr>
          <p:cNvSpPr/>
          <p:nvPr/>
        </p:nvSpPr>
        <p:spPr>
          <a:xfrm>
            <a:off x="9594573" y="1454424"/>
            <a:ext cx="2478784" cy="457200"/>
          </a:xfrm>
          <a:prstGeom prst="rect">
            <a:avLst/>
          </a:prstGeom>
          <a:solidFill>
            <a:srgbClr val="A70117"/>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Abstract</a:t>
            </a:r>
          </a:p>
        </p:txBody>
      </p:sp>
      <p:sp>
        <p:nvSpPr>
          <p:cNvPr id="15" name="TextBox 14">
            <a:extLst>
              <a:ext uri="{FF2B5EF4-FFF2-40B4-BE49-F238E27FC236}">
                <a16:creationId xmlns:a16="http://schemas.microsoft.com/office/drawing/2014/main" id="{4E6A4238-A336-40C7-A146-5994BF02C204}"/>
              </a:ext>
            </a:extLst>
          </p:cNvPr>
          <p:cNvSpPr txBox="1"/>
          <p:nvPr/>
        </p:nvSpPr>
        <p:spPr>
          <a:xfrm>
            <a:off x="9476811" y="2085996"/>
            <a:ext cx="2714309" cy="4401205"/>
          </a:xfrm>
          <a:prstGeom prst="rect">
            <a:avLst/>
          </a:prstGeom>
          <a:noFill/>
        </p:spPr>
        <p:txBody>
          <a:bodyPr wrap="square" rtlCol="0">
            <a:spAutoFit/>
          </a:bodyPr>
          <a:lstStyle/>
          <a:p>
            <a:r>
              <a:rPr lang="en-US" sz="1400" b="0" i="0" u="none" strike="noStrike" dirty="0">
                <a:solidFill>
                  <a:srgbClr val="000000"/>
                </a:solidFill>
                <a:effectLst/>
                <a:latin typeface="Arial" panose="020B0604020202020204" pitchFamily="34" charset="0"/>
              </a:rPr>
              <a:t>Cloud structure and composition can be determined by measuring the reflectivity of a storm. Liquid water reflects light more than ice crystals or hail so the region of the storm responsible for the most rainfall can be diagnosed as the region with highest reflectivity. NASA’s Dual-frequency Precipitation Radar (</a:t>
            </a:r>
            <a:r>
              <a:rPr lang="en-US" sz="1400" b="1" i="0" u="none" strike="noStrike" dirty="0">
                <a:solidFill>
                  <a:srgbClr val="000000"/>
                </a:solidFill>
                <a:effectLst/>
                <a:latin typeface="Arial" panose="020B0604020202020204" pitchFamily="34" charset="0"/>
              </a:rPr>
              <a:t>DPR</a:t>
            </a:r>
            <a:r>
              <a:rPr lang="en-US" sz="1400" b="0" i="0" u="none" strike="noStrike" dirty="0">
                <a:solidFill>
                  <a:srgbClr val="000000"/>
                </a:solidFill>
                <a:effectLst/>
                <a:latin typeface="Arial" panose="020B0604020202020204" pitchFamily="34" charset="0"/>
              </a:rPr>
              <a:t>) uses microwave imagery to create a composite 3D image of the cloud’s reflectivity in 5-kmx5-km grids every 125m (about 410.1 ft) vertically. The accompanying animation displays that data for the Eye of Hurricane Ida just before it made landfall in Louisiana on August 29, 2021</a:t>
            </a:r>
            <a:r>
              <a:rPr lang="en-US" sz="1400" dirty="0">
                <a:solidFill>
                  <a:srgbClr val="000000"/>
                </a:solidFill>
                <a:latin typeface="Arial" panose="020B0604020202020204" pitchFamily="34" charset="0"/>
              </a:rPr>
              <a:t>.</a:t>
            </a:r>
            <a:endParaRPr lang="en-US" sz="1400" dirty="0"/>
          </a:p>
        </p:txBody>
      </p:sp>
      <p:pic>
        <p:nvPicPr>
          <p:cNvPr id="16" name="WellMadeVid">
            <a:hlinkClick r:id="" action="ppaction://media"/>
            <a:extLst>
              <a:ext uri="{FF2B5EF4-FFF2-40B4-BE49-F238E27FC236}">
                <a16:creationId xmlns:a16="http://schemas.microsoft.com/office/drawing/2014/main" id="{30E7606A-D585-46A4-87F0-EC8E4285500F}"/>
              </a:ext>
            </a:extLst>
          </p:cNvPr>
          <p:cNvPicPr>
            <a:picLocks noChangeAspect="1"/>
          </p:cNvPicPr>
          <p:nvPr>
            <a:videoFile r:link="rId2"/>
            <p:extLst>
              <p:ext uri="{DAA4B4D4-6D71-4841-9C94-3DE7FCFB9230}">
                <p14:media xmlns:p14="http://schemas.microsoft.com/office/powerpoint/2010/main" r:embed="rId1"/>
              </p:ext>
            </p:extLst>
          </p:nvPr>
        </p:nvPicPr>
        <p:blipFill>
          <a:blip r:embed="rId6"/>
          <a:stretch>
            <a:fillRect/>
          </a:stretch>
        </p:blipFill>
        <p:spPr>
          <a:xfrm>
            <a:off x="201166" y="2144975"/>
            <a:ext cx="4876800" cy="3657600"/>
          </a:xfrm>
          <a:prstGeom prst="rect">
            <a:avLst/>
          </a:prstGeom>
          <a:ln>
            <a:noFill/>
          </a:ln>
        </p:spPr>
      </p:pic>
      <p:sp>
        <p:nvSpPr>
          <p:cNvPr id="18" name="Rectangle 17">
            <a:extLst>
              <a:ext uri="{FF2B5EF4-FFF2-40B4-BE49-F238E27FC236}">
                <a16:creationId xmlns:a16="http://schemas.microsoft.com/office/drawing/2014/main" id="{34076F02-3DE5-44FF-98A7-B838FC34F6DB}"/>
              </a:ext>
            </a:extLst>
          </p:cNvPr>
          <p:cNvSpPr/>
          <p:nvPr/>
        </p:nvSpPr>
        <p:spPr>
          <a:xfrm>
            <a:off x="201166" y="1454424"/>
            <a:ext cx="4561254" cy="457200"/>
          </a:xfrm>
          <a:prstGeom prst="rect">
            <a:avLst/>
          </a:prstGeom>
          <a:solidFill>
            <a:srgbClr val="A70117"/>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DPR 3D Cloud Reflectivity</a:t>
            </a:r>
          </a:p>
        </p:txBody>
      </p:sp>
      <p:sp>
        <p:nvSpPr>
          <p:cNvPr id="19" name="Rectangle 18">
            <a:extLst>
              <a:ext uri="{FF2B5EF4-FFF2-40B4-BE49-F238E27FC236}">
                <a16:creationId xmlns:a16="http://schemas.microsoft.com/office/drawing/2014/main" id="{AF211F82-7225-4852-BA9D-883BA40A3219}"/>
              </a:ext>
            </a:extLst>
          </p:cNvPr>
          <p:cNvSpPr/>
          <p:nvPr/>
        </p:nvSpPr>
        <p:spPr>
          <a:xfrm>
            <a:off x="5077964" y="1454424"/>
            <a:ext cx="4201065" cy="457200"/>
          </a:xfrm>
          <a:prstGeom prst="rect">
            <a:avLst/>
          </a:prstGeom>
          <a:solidFill>
            <a:srgbClr val="A70117"/>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DPR Cloud Base Reflectivity</a:t>
            </a:r>
          </a:p>
        </p:txBody>
      </p:sp>
      <p:sp>
        <p:nvSpPr>
          <p:cNvPr id="20" name="Rectangle 19">
            <a:extLst>
              <a:ext uri="{FF2B5EF4-FFF2-40B4-BE49-F238E27FC236}">
                <a16:creationId xmlns:a16="http://schemas.microsoft.com/office/drawing/2014/main" id="{D761534C-9E11-47DF-9570-B93A49FAE38D}"/>
              </a:ext>
            </a:extLst>
          </p:cNvPr>
          <p:cNvSpPr/>
          <p:nvPr/>
        </p:nvSpPr>
        <p:spPr>
          <a:xfrm>
            <a:off x="201166" y="2144975"/>
            <a:ext cx="9077864" cy="3657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A7ECD831-18D3-4292-AE81-13CB6ED95438}"/>
              </a:ext>
            </a:extLst>
          </p:cNvPr>
          <p:cNvSpPr txBox="1"/>
          <p:nvPr/>
        </p:nvSpPr>
        <p:spPr>
          <a:xfrm>
            <a:off x="201166" y="5881525"/>
            <a:ext cx="5140854" cy="784830"/>
          </a:xfrm>
          <a:prstGeom prst="rect">
            <a:avLst/>
          </a:prstGeom>
          <a:noFill/>
        </p:spPr>
        <p:txBody>
          <a:bodyPr wrap="square" rtlCol="0">
            <a:spAutoFit/>
          </a:bodyPr>
          <a:lstStyle/>
          <a:p>
            <a:r>
              <a:rPr lang="en-US" sz="1050" dirty="0"/>
              <a:t>Video loop of the plot generated with code from </a:t>
            </a:r>
            <a:r>
              <a:rPr lang="en-US" sz="1050" b="0" i="0" dirty="0">
                <a:solidFill>
                  <a:srgbClr val="404040"/>
                </a:solidFill>
                <a:effectLst/>
              </a:rPr>
              <a:t>Alan Jennings (2022). Create Video of Rotating 3D Plot (https://www.mathworks.com/matlabcentral/fileexchange/41093-create-video-of-rotating-3d-plot), MATLAB Central File Exchange. Retrieved </a:t>
            </a:r>
            <a:r>
              <a:rPr lang="en-US" sz="1050" dirty="0"/>
              <a:t>April 2, 2022</a:t>
            </a:r>
            <a:r>
              <a:rPr lang="en-US" sz="1200" b="0" i="0" dirty="0">
                <a:solidFill>
                  <a:srgbClr val="404040"/>
                </a:solidFill>
                <a:effectLst/>
              </a:rPr>
              <a:t>.</a:t>
            </a:r>
          </a:p>
          <a:p>
            <a:r>
              <a:rPr lang="en-US" sz="1050" dirty="0"/>
              <a:t>Data retrieved from </a:t>
            </a:r>
            <a:r>
              <a:rPr lang="en-US" sz="1050" dirty="0">
                <a:hlinkClick r:id="rId7"/>
              </a:rPr>
              <a:t>GES DISC (nasa.gov)</a:t>
            </a:r>
            <a:r>
              <a:rPr lang="en-US" sz="1050" dirty="0"/>
              <a:t> and plotted with code developed by Dylan Girone</a:t>
            </a:r>
          </a:p>
        </p:txBody>
      </p:sp>
    </p:spTree>
    <p:extLst>
      <p:ext uri="{BB962C8B-B14F-4D97-AF65-F5344CB8AC3E}">
        <p14:creationId xmlns:p14="http://schemas.microsoft.com/office/powerpoint/2010/main" val="11361379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5933" fill="hold"/>
                                        <p:tgtEl>
                                          <p:spTgt spid="16"/>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repeatCount="indefinite" fill="hold" display="0">
                  <p:stCondLst>
                    <p:cond delay="indefinite"/>
                  </p:stCondLst>
                </p:cTn>
                <p:tgtEl>
                  <p:spTgt spid="16"/>
                </p:tgtEl>
              </p:cMediaNode>
            </p:video>
            <p:seq concurrent="1" nextAc="seek">
              <p:cTn id="8" restart="whenNotActive" fill="hold" evtFilter="cancelBubble" nodeType="interactiveSeq">
                <p:stCondLst>
                  <p:cond evt="onClick" delay="0">
                    <p:tgtEl>
                      <p:spTgt spid="16"/>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16"/>
                                        </p:tgtEl>
                                      </p:cBhvr>
                                    </p:cmd>
                                  </p:childTnLst>
                                </p:cTn>
                              </p:par>
                            </p:childTnLst>
                          </p:cTn>
                        </p:par>
                      </p:childTnLst>
                    </p:cTn>
                  </p:par>
                </p:childTnLst>
              </p:cTn>
              <p:nextCondLst>
                <p:cond evt="onClick" delay="0">
                  <p:tgtEl>
                    <p:spTgt spid="16"/>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67</TotalTime>
  <Words>197</Words>
  <Application>Microsoft Office PowerPoint</Application>
  <PresentationFormat>Widescreen</PresentationFormat>
  <Paragraphs>8</Paragraphs>
  <Slides>1</Slides>
  <Notes>0</Notes>
  <HiddenSlides>0</HiddenSlides>
  <MMClips>1</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Girone, Dylan James - (dgirone)</dc:creator>
  <cp:lastModifiedBy>Girone, Dylan James - (dgirone)</cp:lastModifiedBy>
  <cp:revision>1</cp:revision>
  <dcterms:created xsi:type="dcterms:W3CDTF">2022-04-02T22:27:44Z</dcterms:created>
  <dcterms:modified xsi:type="dcterms:W3CDTF">2022-04-02T23:35:29Z</dcterms:modified>
</cp:coreProperties>
</file>